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71"/>
  </p:notesMasterIdLst>
  <p:handoutMasterIdLst>
    <p:handoutMasterId r:id="rId72"/>
  </p:handoutMasterIdLst>
  <p:sldIdLst>
    <p:sldId id="256" r:id="rId2"/>
    <p:sldId id="316" r:id="rId3"/>
    <p:sldId id="317" r:id="rId4"/>
    <p:sldId id="285" r:id="rId5"/>
    <p:sldId id="257" r:id="rId6"/>
    <p:sldId id="287" r:id="rId7"/>
    <p:sldId id="288" r:id="rId8"/>
    <p:sldId id="289" r:id="rId9"/>
    <p:sldId id="290" r:id="rId10"/>
    <p:sldId id="258" r:id="rId11"/>
    <p:sldId id="291" r:id="rId12"/>
    <p:sldId id="259" r:id="rId13"/>
    <p:sldId id="292" r:id="rId14"/>
    <p:sldId id="293" r:id="rId15"/>
    <p:sldId id="295" r:id="rId16"/>
    <p:sldId id="296" r:id="rId17"/>
    <p:sldId id="297" r:id="rId18"/>
    <p:sldId id="260" r:id="rId19"/>
    <p:sldId id="299" r:id="rId20"/>
    <p:sldId id="300" r:id="rId21"/>
    <p:sldId id="322" r:id="rId22"/>
    <p:sldId id="261" r:id="rId23"/>
    <p:sldId id="301" r:id="rId24"/>
    <p:sldId id="324" r:id="rId25"/>
    <p:sldId id="302" r:id="rId26"/>
    <p:sldId id="262" r:id="rId27"/>
    <p:sldId id="263" r:id="rId28"/>
    <p:sldId id="303" r:id="rId29"/>
    <p:sldId id="264" r:id="rId30"/>
    <p:sldId id="304" r:id="rId31"/>
    <p:sldId id="305" r:id="rId32"/>
    <p:sldId id="266" r:id="rId33"/>
    <p:sldId id="307" r:id="rId34"/>
    <p:sldId id="308" r:id="rId35"/>
    <p:sldId id="310" r:id="rId36"/>
    <p:sldId id="268" r:id="rId37"/>
    <p:sldId id="328" r:id="rId38"/>
    <p:sldId id="329" r:id="rId39"/>
    <p:sldId id="330" r:id="rId40"/>
    <p:sldId id="331" r:id="rId41"/>
    <p:sldId id="332" r:id="rId42"/>
    <p:sldId id="333" r:id="rId43"/>
    <p:sldId id="327" r:id="rId44"/>
    <p:sldId id="326" r:id="rId45"/>
    <p:sldId id="325" r:id="rId46"/>
    <p:sldId id="269" r:id="rId47"/>
    <p:sldId id="311" r:id="rId48"/>
    <p:sldId id="313" r:id="rId49"/>
    <p:sldId id="314" r:id="rId50"/>
    <p:sldId id="270" r:id="rId51"/>
    <p:sldId id="271" r:id="rId52"/>
    <p:sldId id="272" r:id="rId53"/>
    <p:sldId id="323" r:id="rId54"/>
    <p:sldId id="273" r:id="rId55"/>
    <p:sldId id="274" r:id="rId56"/>
    <p:sldId id="275" r:id="rId57"/>
    <p:sldId id="315" r:id="rId58"/>
    <p:sldId id="318" r:id="rId59"/>
    <p:sldId id="319" r:id="rId60"/>
    <p:sldId id="276" r:id="rId61"/>
    <p:sldId id="277" r:id="rId62"/>
    <p:sldId id="278" r:id="rId63"/>
    <p:sldId id="279" r:id="rId64"/>
    <p:sldId id="280" r:id="rId65"/>
    <p:sldId id="281" r:id="rId66"/>
    <p:sldId id="282" r:id="rId67"/>
    <p:sldId id="320" r:id="rId68"/>
    <p:sldId id="283" r:id="rId69"/>
    <p:sldId id="284" r:id="rId70"/>
  </p:sldIdLst>
  <p:sldSz cx="12192000" cy="6858000"/>
  <p:notesSz cx="6858000" cy="9144000"/>
  <p:embeddedFontLst>
    <p:embeddedFont>
      <p:font typeface="Calibri Light" panose="020F0302020204030204" pitchFamily="34" charset="0"/>
      <p:regular r:id="rId73"/>
      <p:italic r:id="rId74"/>
    </p:embeddedFont>
    <p:embeddedFont>
      <p:font typeface="Consolas" panose="020B0609020204030204" pitchFamily="49" charset="0"/>
      <p:regular r:id="rId75"/>
      <p:bold r:id="rId76"/>
      <p:italic r:id="rId77"/>
      <p:boldItalic r:id="rId78"/>
    </p:embeddedFont>
    <p:embeddedFont>
      <p:font typeface="Calibri" panose="020F0502020204030204" pitchFamily="34" charset="0"/>
      <p:regular r:id="rId79"/>
      <p:bold r:id="rId80"/>
      <p:italic r:id="rId81"/>
      <p:boldItalic r:id="rId82"/>
    </p:embeddedFont>
    <p:embeddedFont>
      <p:font typeface="Fira Sans" panose="020B0503050000020004" pitchFamily="34" charset="0"/>
      <p:regular r:id="rId83"/>
      <p:bold r:id="rId84"/>
      <p:italic r:id="rId85"/>
      <p:boldItalic r:id="rId8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2579"/>
    <a:srgbClr val="7030A0"/>
    <a:srgbClr val="50B4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637" autoAdjust="0"/>
    <p:restoredTop sz="94660"/>
  </p:normalViewPr>
  <p:slideViewPr>
    <p:cSldViewPr snapToGrid="0">
      <p:cViewPr varScale="1">
        <p:scale>
          <a:sx n="69" d="100"/>
          <a:sy n="69" d="100"/>
        </p:scale>
        <p:origin x="38" y="3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98"/>
    </p:cViewPr>
  </p:sorterViewPr>
  <p:notesViewPr>
    <p:cSldViewPr snapToGrid="0">
      <p:cViewPr varScale="1">
        <p:scale>
          <a:sx n="65" d="100"/>
          <a:sy n="65" d="100"/>
        </p:scale>
        <p:origin x="3082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font" Target="fonts/font4.fntdata"/><Relationship Id="rId84" Type="http://schemas.openxmlformats.org/officeDocument/2006/relationships/font" Target="fonts/font12.fntdata"/><Relationship Id="rId89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font" Target="fonts/font2.fntdata"/><Relationship Id="rId79" Type="http://schemas.openxmlformats.org/officeDocument/2006/relationships/font" Target="fonts/font7.fntdata"/><Relationship Id="rId87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font" Target="fonts/font10.fntdata"/><Relationship Id="rId90" Type="http://schemas.openxmlformats.org/officeDocument/2006/relationships/tableStyles" Target="tableStyles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font" Target="fonts/font5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handoutMaster" Target="handoutMasters/handoutMaster1.xml"/><Relationship Id="rId80" Type="http://schemas.openxmlformats.org/officeDocument/2006/relationships/font" Target="fonts/font8.fntdata"/><Relationship Id="rId85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font" Target="fonts/font3.fntdata"/><Relationship Id="rId83" Type="http://schemas.openxmlformats.org/officeDocument/2006/relationships/font" Target="fonts/font11.fntdata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1.fntdata"/><Relationship Id="rId78" Type="http://schemas.openxmlformats.org/officeDocument/2006/relationships/font" Target="fonts/font6.fntdata"/><Relationship Id="rId81" Type="http://schemas.openxmlformats.org/officeDocument/2006/relationships/font" Target="fonts/font9.fntdata"/><Relationship Id="rId86" Type="http://schemas.openxmlformats.org/officeDocument/2006/relationships/font" Target="fonts/font1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0C794F-A920-4C5B-8271-520BB0AD5728}" type="datetimeFigureOut">
              <a:rPr lang="en-US" smtClean="0"/>
              <a:t>10/27/2016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491916-B9CD-4FCF-A728-50596C6D3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5462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C78532-D6B3-4AA1-9851-4BDCECDC7591}" type="datetimeFigureOut">
              <a:rPr lang="en-US" smtClean="0"/>
              <a:t>10/27/2016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7D932E-A87B-4DB8-B7BE-43E6C976C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659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6600" spc="-120" baseline="0">
                <a:solidFill>
                  <a:srgbClr val="FFFFFF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378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8918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37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u="sng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>
            <a:lvl1pPr marL="0" indent="0">
              <a:buClr>
                <a:schemeClr val="bg1"/>
              </a:buClr>
              <a:buFont typeface="Arial" panose="020B0604020202020204" pitchFamily="34" charset="0"/>
              <a:buNone/>
              <a:defRPr sz="4400">
                <a:solidFill>
                  <a:schemeClr val="bg1"/>
                </a:solidFill>
              </a:defRPr>
            </a:lvl1pPr>
            <a:lvl2pPr marL="347472" indent="-34290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0" indent="0">
              <a:buClr>
                <a:schemeClr val="bg1"/>
              </a:buClr>
              <a:buFont typeface="Arial" panose="020B0604020202020204" pitchFamily="34" charset="0"/>
              <a:buNone/>
              <a:defRPr sz="4000">
                <a:solidFill>
                  <a:schemeClr val="bg1"/>
                </a:solidFill>
              </a:defRPr>
            </a:lvl3pPr>
            <a:lvl4pPr marL="0" indent="0">
              <a:buClr>
                <a:schemeClr val="bg1"/>
              </a:buClr>
              <a:buFont typeface="Arial" panose="020B0604020202020204" pitchFamily="34" charset="0"/>
              <a:buNone/>
              <a:defRPr sz="3600">
                <a:solidFill>
                  <a:schemeClr val="bg1"/>
                </a:solidFill>
              </a:defRPr>
            </a:lvl4pPr>
            <a:lvl5pPr marL="0" indent="0">
              <a:buClr>
                <a:schemeClr val="bg1"/>
              </a:buClr>
              <a:buFont typeface="Arial" panose="020B0604020202020204" pitchFamily="34" charset="0"/>
              <a:buNone/>
              <a:defRPr sz="5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0489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 b="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29165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u="sng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093615"/>
            <a:ext cx="4663440" cy="467184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093615"/>
            <a:ext cx="4663440" cy="467184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040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u="sng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1199384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1919728"/>
            <a:ext cx="4663440" cy="4033756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1197352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1919728"/>
            <a:ext cx="4663440" cy="403166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519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u="sng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3865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53471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090677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618950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016" y="40501"/>
            <a:ext cx="11316983" cy="10531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1093615"/>
            <a:ext cx="10753725" cy="4684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8789670" y="6451418"/>
            <a:ext cx="3724995" cy="379562"/>
          </a:xfrm>
          <a:prstGeom prst="rect">
            <a:avLst/>
          </a:prstGeom>
          <a:solidFill>
            <a:schemeClr val="tx1">
              <a:lumMod val="65000"/>
              <a:lumOff val="35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geekygirlsarah.com/primer-</a:t>
            </a:r>
            <a:r>
              <a:rPr lang="en-US" i="1" dirty="0" err="1" smtClean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fp</a:t>
            </a:r>
            <a:endParaRPr lang="en-US" i="1" dirty="0">
              <a:solidFill>
                <a:schemeClr val="bg1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8789670" y="-2285"/>
            <a:ext cx="3402330" cy="379562"/>
          </a:xfrm>
          <a:prstGeom prst="rect">
            <a:avLst/>
          </a:prstGeom>
          <a:solidFill>
            <a:schemeClr val="tx1">
              <a:lumMod val="65000"/>
              <a:lumOff val="35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i="1" dirty="0" smtClean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@</a:t>
            </a:r>
            <a:r>
              <a:rPr lang="en-US" i="1" dirty="0" err="1" smtClean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geekygirlsarah</a:t>
            </a:r>
            <a:r>
              <a:rPr lang="en-US" i="1" dirty="0" smtClean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r>
              <a:rPr lang="en-US" i="1" dirty="0" smtClean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#</a:t>
            </a:r>
            <a:r>
              <a:rPr lang="en-US" i="1" dirty="0" err="1" smtClean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PrairieCode</a:t>
            </a:r>
            <a:endParaRPr lang="en-US" i="1" dirty="0">
              <a:solidFill>
                <a:schemeClr val="bg1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6309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200" u="sng" kern="1200" spc="-120" baseline="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•"/>
        <a:defRPr sz="36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36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3200" i="1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8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8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u="none" dirty="0" smtClean="0">
                <a:latin typeface="Fira Sans" panose="020B0503050000020004" pitchFamily="34" charset="0"/>
                <a:ea typeface="Fira Sans" panose="020B0503050000020004" pitchFamily="34" charset="0"/>
              </a:rPr>
              <a:t>A Primer on Functional Programming</a:t>
            </a:r>
            <a:endParaRPr lang="en-US" u="none" dirty="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Sarah Withee</a:t>
            </a:r>
          </a:p>
        </p:txBody>
      </p:sp>
    </p:spTree>
    <p:extLst>
      <p:ext uri="{BB962C8B-B14F-4D97-AF65-F5344CB8AC3E}">
        <p14:creationId xmlns:p14="http://schemas.microsoft.com/office/powerpoint/2010/main" val="1079571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US" dirty="0"/>
              <a:t>It’s not new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(Languages and ideas been around since the 1950s)</a:t>
            </a:r>
          </a:p>
        </p:txBody>
      </p:sp>
    </p:spTree>
    <p:extLst>
      <p:ext uri="{BB962C8B-B14F-4D97-AF65-F5344CB8AC3E}">
        <p14:creationId xmlns:p14="http://schemas.microsoft.com/office/powerpoint/2010/main" val="2732242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US" dirty="0"/>
              <a:t>Built on ideas of lambda calculus</a:t>
            </a:r>
          </a:p>
          <a:p>
            <a:pPr marL="0" indent="0">
              <a:buNone/>
            </a:pPr>
            <a:r>
              <a:rPr lang="en-US" dirty="0"/>
              <a:t>developed in the 1930s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/>
              <a:t>(I promise, </a:t>
            </a:r>
            <a:r>
              <a:rPr lang="en-US" sz="2400" dirty="0" smtClean="0"/>
              <a:t>there’s no calculus today!)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63087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– Pure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Pure Functions:</a:t>
            </a:r>
          </a:p>
          <a:p>
            <a:endParaRPr lang="en-US" dirty="0"/>
          </a:p>
          <a:p>
            <a:r>
              <a:rPr lang="en-US" dirty="0"/>
              <a:t>Function that, given a certain input, </a:t>
            </a:r>
            <a:r>
              <a:rPr lang="en-US" b="1" i="1" dirty="0"/>
              <a:t>always</a:t>
            </a:r>
            <a:r>
              <a:rPr lang="en-US" dirty="0"/>
              <a:t> produces the same output.</a:t>
            </a:r>
          </a:p>
        </p:txBody>
      </p:sp>
    </p:spTree>
    <p:extLst>
      <p:ext uri="{BB962C8B-B14F-4D97-AF65-F5344CB8AC3E}">
        <p14:creationId xmlns:p14="http://schemas.microsoft.com/office/powerpoint/2010/main" val="3587168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– Pure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Pure functions don’t have side effects</a:t>
            </a:r>
          </a:p>
        </p:txBody>
      </p:sp>
    </p:spTree>
    <p:extLst>
      <p:ext uri="{BB962C8B-B14F-4D97-AF65-F5344CB8AC3E}">
        <p14:creationId xmlns:p14="http://schemas.microsoft.com/office/powerpoint/2010/main" val="376421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– Pure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Side effects include:</a:t>
            </a:r>
          </a:p>
          <a:p>
            <a:endParaRPr lang="en-US" dirty="0"/>
          </a:p>
          <a:p>
            <a:r>
              <a:rPr lang="en-US" dirty="0"/>
              <a:t>Time, file access, database access, previous function calls, etc.</a:t>
            </a:r>
          </a:p>
        </p:txBody>
      </p:sp>
    </p:spTree>
    <p:extLst>
      <p:ext uri="{BB962C8B-B14F-4D97-AF65-F5344CB8AC3E}">
        <p14:creationId xmlns:p14="http://schemas.microsoft.com/office/powerpoint/2010/main" val="2079047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– Pure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User input is never </a:t>
            </a:r>
            <a:r>
              <a:rPr lang="en-US" dirty="0" smtClean="0"/>
              <a:t>pure</a:t>
            </a:r>
          </a:p>
          <a:p>
            <a:endParaRPr lang="en-US" dirty="0"/>
          </a:p>
          <a:p>
            <a:r>
              <a:rPr lang="en-US" dirty="0" smtClean="0"/>
              <a:t>Duh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880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– Pure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Call by reference is never pure</a:t>
            </a:r>
          </a:p>
        </p:txBody>
      </p:sp>
    </p:spTree>
    <p:extLst>
      <p:ext uri="{BB962C8B-B14F-4D97-AF65-F5344CB8AC3E}">
        <p14:creationId xmlns:p14="http://schemas.microsoft.com/office/powerpoint/2010/main" val="4143823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– Pure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Nearly impossible to write 100% pure function programs</a:t>
            </a:r>
          </a:p>
        </p:txBody>
      </p:sp>
    </p:spTree>
    <p:extLst>
      <p:ext uri="{BB962C8B-B14F-4D97-AF65-F5344CB8AC3E}">
        <p14:creationId xmlns:p14="http://schemas.microsoft.com/office/powerpoint/2010/main" val="407127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– Pure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Examples: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sin(x)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Returns the sine of angle x</a:t>
            </a:r>
          </a:p>
        </p:txBody>
      </p:sp>
    </p:spTree>
    <p:extLst>
      <p:ext uri="{BB962C8B-B14F-4D97-AF65-F5344CB8AC3E}">
        <p14:creationId xmlns:p14="http://schemas.microsoft.com/office/powerpoint/2010/main" val="2809269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– Pure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Examples: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str.length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Returns the length of the string </a:t>
            </a:r>
            <a:r>
              <a:rPr lang="en-US" dirty="0" err="1"/>
              <a:t>str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68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are you most looking forward to at </a:t>
            </a:r>
            <a:r>
              <a:rPr lang="en-US" dirty="0" err="1" smtClean="0"/>
              <a:t>Prairie.Code</a:t>
            </a:r>
            <a:r>
              <a:rPr lang="en-US" dirty="0" smtClean="0"/>
              <a:t>()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386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– Pure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Examples: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getAccountNumberFromDb</a:t>
            </a:r>
            <a:r>
              <a:rPr lang="en-US" dirty="0">
                <a:latin typeface="Consolas" panose="020B0609020204030204" pitchFamily="49" charset="0"/>
              </a:rPr>
              <a:t>(name)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… kidding…   definitely not pure</a:t>
            </a:r>
          </a:p>
        </p:txBody>
      </p:sp>
    </p:spTree>
    <p:extLst>
      <p:ext uri="{BB962C8B-B14F-4D97-AF65-F5344CB8AC3E}">
        <p14:creationId xmlns:p14="http://schemas.microsoft.com/office/powerpoint/2010/main" val="3479869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25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– Pure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Pure functions, when given certain input, always produce certain output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Pure functions don’t have side effects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User input is never </a:t>
            </a:r>
            <a:r>
              <a:rPr lang="en-US" dirty="0" smtClean="0"/>
              <a:t>pure</a:t>
            </a:r>
            <a:endParaRPr lang="en-US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Call by reference is never pure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Nearly impossible to write 100% of a project in pure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849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- Referential </a:t>
            </a:r>
            <a:r>
              <a:rPr lang="en-US" dirty="0"/>
              <a:t>Transparency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1" indent="0">
              <a:spcBef>
                <a:spcPts val="1300"/>
              </a:spcBef>
              <a:buNone/>
            </a:pPr>
            <a:r>
              <a:rPr lang="en-US" dirty="0"/>
              <a:t>Referential transparency:</a:t>
            </a:r>
            <a:br>
              <a:rPr lang="en-US" dirty="0"/>
            </a:br>
            <a:endParaRPr lang="en-US" dirty="0"/>
          </a:p>
          <a:p>
            <a:pPr marL="0" lvl="1" indent="0">
              <a:spcBef>
                <a:spcPts val="1300"/>
              </a:spcBef>
              <a:buNone/>
            </a:pPr>
            <a:r>
              <a:rPr lang="en-US" dirty="0"/>
              <a:t>Any expression that can replace </a:t>
            </a:r>
            <a:r>
              <a:rPr lang="en-US" dirty="0" smtClean="0"/>
              <a:t>a function with its return value with </a:t>
            </a:r>
            <a:r>
              <a:rPr lang="en-US" dirty="0"/>
              <a:t>no behavior changes</a:t>
            </a:r>
          </a:p>
        </p:txBody>
      </p:sp>
    </p:spTree>
    <p:extLst>
      <p:ext uri="{BB962C8B-B14F-4D97-AF65-F5344CB8AC3E}">
        <p14:creationId xmlns:p14="http://schemas.microsoft.com/office/powerpoint/2010/main" val="18752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- Referential </a:t>
            </a:r>
            <a:r>
              <a:rPr lang="en-US" dirty="0"/>
              <a:t>Transparency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" lvl="1" indent="0">
              <a:buNone/>
            </a:pPr>
            <a:r>
              <a:rPr lang="en-US" dirty="0"/>
              <a:t>Example:</a:t>
            </a:r>
          </a:p>
          <a:p>
            <a:pPr marL="4572" lvl="1" indent="0">
              <a:buNone/>
            </a:pPr>
            <a:endParaRPr lang="en-US" dirty="0"/>
          </a:p>
          <a:p>
            <a:pPr marL="4572" lvl="1" indent="0" algn="ctr">
              <a:buNone/>
            </a:pPr>
            <a:r>
              <a:rPr lang="en-US" dirty="0"/>
              <a:t>If x = 3…</a:t>
            </a:r>
          </a:p>
          <a:p>
            <a:pPr marL="4572" lvl="1" indent="0" algn="ctr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>x + 5 = 8</a:t>
            </a:r>
            <a:br>
              <a:rPr lang="en-US" dirty="0"/>
            </a:br>
            <a:r>
              <a:rPr lang="en-US" dirty="0"/>
              <a:t>3 + 5 = 8</a:t>
            </a:r>
          </a:p>
        </p:txBody>
      </p:sp>
    </p:spTree>
    <p:extLst>
      <p:ext uri="{BB962C8B-B14F-4D97-AF65-F5344CB8AC3E}">
        <p14:creationId xmlns:p14="http://schemas.microsoft.com/office/powerpoint/2010/main" val="3941788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- Referential </a:t>
            </a:r>
            <a:r>
              <a:rPr lang="en-US" dirty="0"/>
              <a:t>Transparency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" lvl="1" indent="0">
              <a:buNone/>
            </a:pPr>
            <a:r>
              <a:rPr lang="en-US" dirty="0"/>
              <a:t>Example:</a:t>
            </a:r>
          </a:p>
          <a:p>
            <a:pPr marL="4572" lvl="1" indent="0">
              <a:buNone/>
            </a:pPr>
            <a:endParaRPr lang="en-US" dirty="0"/>
          </a:p>
          <a:p>
            <a:pPr marL="4572" lvl="1" indent="0" algn="ctr">
              <a:buNone/>
            </a:pPr>
            <a:r>
              <a:rPr lang="en-US" dirty="0"/>
              <a:t>If x = </a:t>
            </a:r>
            <a:r>
              <a:rPr lang="en-US" dirty="0" smtClean="0"/>
              <a:t>1 + 2…</a:t>
            </a:r>
            <a:endParaRPr lang="en-US" dirty="0"/>
          </a:p>
          <a:p>
            <a:pPr marL="4572" lvl="1" indent="0" algn="ctr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>x + 5 = 8</a:t>
            </a:r>
            <a:br>
              <a:rPr lang="en-US" dirty="0"/>
            </a:br>
            <a:r>
              <a:rPr lang="en-US" dirty="0" smtClean="0"/>
              <a:t>(1 + 2) </a:t>
            </a:r>
            <a:r>
              <a:rPr lang="en-US" dirty="0"/>
              <a:t>+ 5 = 8</a:t>
            </a:r>
          </a:p>
        </p:txBody>
      </p:sp>
    </p:spTree>
    <p:extLst>
      <p:ext uri="{BB962C8B-B14F-4D97-AF65-F5344CB8AC3E}">
        <p14:creationId xmlns:p14="http://schemas.microsoft.com/office/powerpoint/2010/main" val="3095991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Referential Transparency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" lvl="1" indent="0">
              <a:buNone/>
            </a:pPr>
            <a:r>
              <a:rPr lang="en-US" dirty="0"/>
              <a:t>Pure functions </a:t>
            </a:r>
            <a:r>
              <a:rPr lang="en-US" i="1" dirty="0"/>
              <a:t>always</a:t>
            </a:r>
            <a:r>
              <a:rPr lang="en-US" dirty="0"/>
              <a:t> have referential transparency</a:t>
            </a:r>
          </a:p>
        </p:txBody>
      </p:sp>
    </p:spTree>
    <p:extLst>
      <p:ext uri="{BB962C8B-B14F-4D97-AF65-F5344CB8AC3E}">
        <p14:creationId xmlns:p14="http://schemas.microsoft.com/office/powerpoint/2010/main" val="1366580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Referential Transparency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" lvl="1" indent="0">
              <a:buNone/>
            </a:pPr>
            <a:r>
              <a:rPr lang="en-US" dirty="0"/>
              <a:t>In mathematics, all functions are transparent</a:t>
            </a:r>
          </a:p>
          <a:p>
            <a:pPr marL="4572" lvl="1" indent="0">
              <a:buNone/>
            </a:pPr>
            <a:endParaRPr lang="en-US" dirty="0"/>
          </a:p>
          <a:p>
            <a:pPr marL="4572" lvl="1" indent="0">
              <a:buNone/>
            </a:pPr>
            <a:r>
              <a:rPr lang="en-US" dirty="0"/>
              <a:t>In programming, this is NOT the case</a:t>
            </a:r>
          </a:p>
        </p:txBody>
      </p:sp>
    </p:spTree>
    <p:extLst>
      <p:ext uri="{BB962C8B-B14F-4D97-AF65-F5344CB8AC3E}">
        <p14:creationId xmlns:p14="http://schemas.microsoft.com/office/powerpoint/2010/main" val="53113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Referential Transparency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" lvl="1" indent="0">
              <a:buNone/>
            </a:pPr>
            <a:r>
              <a:rPr lang="en-US" dirty="0"/>
              <a:t>Assignments are NOT transparent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>
                <a:latin typeface="Consolas" panose="020B0609020204030204" pitchFamily="49" charset="0"/>
              </a:rPr>
              <a:t>x </a:t>
            </a:r>
            <a:r>
              <a:rPr lang="en-US" dirty="0">
                <a:latin typeface="Consolas" panose="020B0609020204030204" pitchFamily="49" charset="0"/>
              </a:rPr>
              <a:t>= x + 1</a:t>
            </a:r>
          </a:p>
        </p:txBody>
      </p:sp>
    </p:spTree>
    <p:extLst>
      <p:ext uri="{BB962C8B-B14F-4D97-AF65-F5344CB8AC3E}">
        <p14:creationId xmlns:p14="http://schemas.microsoft.com/office/powerpoint/2010/main" val="799872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Referential Transparency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" lvl="1" indent="0">
              <a:buNone/>
            </a:pPr>
            <a:r>
              <a:rPr lang="en-US" sz="3600" dirty="0" err="1" smtClean="0">
                <a:latin typeface="Consolas" panose="020B0609020204030204" pitchFamily="49" charset="0"/>
              </a:rPr>
              <a:t>def</a:t>
            </a:r>
            <a:r>
              <a:rPr lang="en-US" sz="3600" dirty="0" smtClean="0">
                <a:latin typeface="Consolas" panose="020B0609020204030204" pitchFamily="49" charset="0"/>
              </a:rPr>
              <a:t> </a:t>
            </a:r>
            <a:r>
              <a:rPr lang="en-US" sz="3600" dirty="0" err="1">
                <a:latin typeface="Consolas" panose="020B0609020204030204" pitchFamily="49" charset="0"/>
              </a:rPr>
              <a:t>addOne</a:t>
            </a:r>
            <a:r>
              <a:rPr lang="en-US" sz="3600" dirty="0">
                <a:latin typeface="Consolas" panose="020B0609020204030204" pitchFamily="49" charset="0"/>
              </a:rPr>
              <a:t>(</a:t>
            </a:r>
            <a:r>
              <a:rPr lang="en-US" sz="3600" dirty="0" err="1">
                <a:latin typeface="Consolas" panose="020B0609020204030204" pitchFamily="49" charset="0"/>
              </a:rPr>
              <a:t>int</a:t>
            </a:r>
            <a:r>
              <a:rPr lang="en-US" sz="3600" dirty="0">
                <a:latin typeface="Consolas" panose="020B0609020204030204" pitchFamily="49" charset="0"/>
              </a:rPr>
              <a:t> x):</a:t>
            </a:r>
            <a:br>
              <a:rPr lang="en-US" sz="3600" dirty="0">
                <a:latin typeface="Consolas" panose="020B0609020204030204" pitchFamily="49" charset="0"/>
              </a:rPr>
            </a:br>
            <a:r>
              <a:rPr lang="en-US" sz="3600" dirty="0">
                <a:latin typeface="Consolas" panose="020B0609020204030204" pitchFamily="49" charset="0"/>
              </a:rPr>
              <a:t>     return x + 1</a:t>
            </a:r>
            <a:r>
              <a:rPr lang="en-US" sz="3600" dirty="0" smtClean="0">
                <a:latin typeface="Consolas" panose="020B0609020204030204" pitchFamily="49" charset="0"/>
              </a:rPr>
              <a:t>;</a:t>
            </a:r>
          </a:p>
          <a:p>
            <a:pPr marL="4572" lvl="1" indent="0">
              <a:buNone/>
            </a:pPr>
            <a:endParaRPr lang="en-US" sz="3600" dirty="0"/>
          </a:p>
          <a:p>
            <a:pPr marL="4572" lvl="1" indent="0">
              <a:buNone/>
            </a:pPr>
            <a:r>
              <a:rPr lang="en-US" sz="3600" dirty="0" smtClean="0"/>
              <a:t>If x and y are the same, then</a:t>
            </a:r>
          </a:p>
          <a:p>
            <a:pPr marL="4572" lvl="1" indent="0">
              <a:buNone/>
            </a:pPr>
            <a:r>
              <a:rPr lang="en-US" sz="3600" dirty="0" smtClean="0">
                <a:latin typeface="Consolas" panose="020B0609020204030204" pitchFamily="49" charset="0"/>
              </a:rPr>
              <a:t>   </a:t>
            </a:r>
            <a:r>
              <a:rPr lang="en-US" dirty="0" err="1">
                <a:latin typeface="Consolas" panose="020B0609020204030204" pitchFamily="49" charset="0"/>
              </a:rPr>
              <a:t>addOne</a:t>
            </a:r>
            <a:r>
              <a:rPr lang="en-US" dirty="0">
                <a:latin typeface="Consolas" panose="020B0609020204030204" pitchFamily="49" charset="0"/>
              </a:rPr>
              <a:t>(x)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 err="1">
                <a:latin typeface="Consolas" panose="020B0609020204030204" pitchFamily="49" charset="0"/>
              </a:rPr>
              <a:t>addOne</a:t>
            </a:r>
            <a:r>
              <a:rPr lang="en-US" dirty="0">
                <a:latin typeface="Consolas" panose="020B0609020204030204" pitchFamily="49" charset="0"/>
              </a:rPr>
              <a:t>(y</a:t>
            </a:r>
            <a:r>
              <a:rPr lang="en-US" dirty="0" smtClean="0">
                <a:latin typeface="Consolas" panose="020B0609020204030204" pitchFamily="49" charset="0"/>
              </a:rPr>
              <a:t>)</a:t>
            </a:r>
          </a:p>
          <a:p>
            <a:pPr marL="4572" lvl="1" indent="0">
              <a:buNone/>
            </a:pPr>
            <a:r>
              <a:rPr lang="en-US" dirty="0" smtClean="0"/>
              <a:t>give </a:t>
            </a:r>
            <a:r>
              <a:rPr lang="en-US" dirty="0"/>
              <a:t>same 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06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Lambda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Lambda function:</a:t>
            </a:r>
          </a:p>
          <a:p>
            <a:endParaRPr lang="en-US" dirty="0"/>
          </a:p>
          <a:p>
            <a:r>
              <a:rPr lang="en-US" dirty="0" smtClean="0"/>
              <a:t>A function without a name</a:t>
            </a:r>
          </a:p>
          <a:p>
            <a:r>
              <a:rPr lang="en-US" dirty="0" smtClean="0"/>
              <a:t>(Also called an anonymous function)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79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u="none" dirty="0" smtClean="0">
                <a:latin typeface="Fira Sans" panose="020B0503050000020004" pitchFamily="34" charset="0"/>
                <a:ea typeface="Fira Sans" panose="020B0503050000020004" pitchFamily="34" charset="0"/>
              </a:rPr>
              <a:t>A Primer on Functional Programming</a:t>
            </a:r>
            <a:endParaRPr lang="en-US" u="none" dirty="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Sarah Withee</a:t>
            </a:r>
          </a:p>
        </p:txBody>
      </p:sp>
    </p:spTree>
    <p:extLst>
      <p:ext uri="{BB962C8B-B14F-4D97-AF65-F5344CB8AC3E}">
        <p14:creationId xmlns:p14="http://schemas.microsoft.com/office/powerpoint/2010/main" val="1476768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Lambda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" lvl="1" indent="0">
              <a:buNone/>
            </a:pPr>
            <a:r>
              <a:rPr lang="en-US" sz="3600" dirty="0"/>
              <a:t>Usually for higher level functions or to pass arguments to </a:t>
            </a:r>
            <a:r>
              <a:rPr lang="en-US" sz="3600" dirty="0" smtClean="0"/>
              <a:t>one</a:t>
            </a:r>
          </a:p>
          <a:p>
            <a:pPr marL="4572" lvl="1" indent="0">
              <a:buNone/>
            </a:pPr>
            <a:endParaRPr lang="en-US" sz="3600" dirty="0"/>
          </a:p>
          <a:p>
            <a:pPr marL="4572" lvl="1" indent="0">
              <a:buNone/>
            </a:pPr>
            <a:r>
              <a:rPr lang="en-US" sz="3600" dirty="0"/>
              <a:t>Usually used once to a few </a:t>
            </a:r>
            <a:r>
              <a:rPr lang="en-US" sz="3600" dirty="0" smtClean="0"/>
              <a:t>times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8443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Lambda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" lvl="1" indent="0">
              <a:buNone/>
            </a:pPr>
            <a:r>
              <a:rPr lang="en-US" sz="3600" dirty="0"/>
              <a:t>Can’t be recursive</a:t>
            </a:r>
            <a:r>
              <a:rPr lang="en-US" sz="3600" dirty="0" smtClean="0"/>
              <a:t>*</a:t>
            </a:r>
          </a:p>
          <a:p>
            <a:pPr marL="4572" lvl="1" indent="0">
              <a:buNone/>
            </a:pPr>
            <a:endParaRPr lang="en-US" sz="3600" dirty="0"/>
          </a:p>
          <a:p>
            <a:pPr marL="4572" lvl="1" indent="0">
              <a:buNone/>
            </a:pPr>
            <a:r>
              <a:rPr lang="en-US" sz="3600" dirty="0"/>
              <a:t/>
            </a:r>
            <a:br>
              <a:rPr lang="en-US" sz="3600" dirty="0"/>
            </a:b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* otherwise they need a name or some way of maintaining state</a:t>
            </a:r>
            <a:r>
              <a:rPr lang="en-US" sz="2000" dirty="0" smtClean="0"/>
              <a:t>**</a:t>
            </a:r>
          </a:p>
          <a:p>
            <a:pPr marL="4572" lvl="1" indent="0"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** which is possible but outside of this </a:t>
            </a:r>
            <a:r>
              <a:rPr lang="en-US" sz="2000" dirty="0" smtClean="0"/>
              <a:t>scope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32276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Lambda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Example: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latin typeface="Consolas" panose="020B0609020204030204" pitchFamily="49" charset="0"/>
              </a:rPr>
              <a:t>f = lambda x:  x*x</a:t>
            </a:r>
          </a:p>
          <a:p>
            <a:pPr marL="0" indent="0">
              <a:buNone/>
            </a:pPr>
            <a:r>
              <a:rPr lang="en-US" dirty="0" smtClean="0">
                <a:latin typeface="Consolas" panose="020B0609020204030204" pitchFamily="49" charset="0"/>
              </a:rPr>
              <a:t>print f(5)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4" name="Line Callout 2 3"/>
          <p:cNvSpPr/>
          <p:nvPr/>
        </p:nvSpPr>
        <p:spPr>
          <a:xfrm>
            <a:off x="5488523" y="1504353"/>
            <a:ext cx="3091542" cy="391886"/>
          </a:xfrm>
          <a:prstGeom prst="borderCallout2">
            <a:avLst>
              <a:gd name="adj1" fmla="val 18750"/>
              <a:gd name="adj2" fmla="val -786"/>
              <a:gd name="adj3" fmla="val 18750"/>
              <a:gd name="adj4" fmla="val -16667"/>
              <a:gd name="adj5" fmla="val 482147"/>
              <a:gd name="adj6" fmla="val -36230"/>
            </a:avLst>
          </a:prstGeom>
          <a:solidFill>
            <a:schemeClr val="accent1">
              <a:lumMod val="75000"/>
            </a:schemeClr>
          </a:solidFill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lambda argument</a:t>
            </a:r>
            <a:endParaRPr lang="en-US" dirty="0"/>
          </a:p>
        </p:txBody>
      </p:sp>
      <p:sp>
        <p:nvSpPr>
          <p:cNvPr id="5" name="Line Callout 2 4"/>
          <p:cNvSpPr/>
          <p:nvPr/>
        </p:nvSpPr>
        <p:spPr>
          <a:xfrm>
            <a:off x="7034294" y="2146729"/>
            <a:ext cx="3091542" cy="391886"/>
          </a:xfrm>
          <a:prstGeom prst="borderCallout2">
            <a:avLst>
              <a:gd name="adj1" fmla="val 18750"/>
              <a:gd name="adj2" fmla="val -786"/>
              <a:gd name="adj3" fmla="val 18750"/>
              <a:gd name="adj4" fmla="val -16667"/>
              <a:gd name="adj5" fmla="val 277269"/>
              <a:gd name="adj6" fmla="val -37312"/>
            </a:avLst>
          </a:prstGeom>
          <a:solidFill>
            <a:schemeClr val="accent1">
              <a:lumMod val="75000"/>
            </a:schemeClr>
          </a:solidFill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Function definition</a:t>
            </a:r>
            <a:endParaRPr lang="en-US" dirty="0"/>
          </a:p>
        </p:txBody>
      </p:sp>
      <p:sp>
        <p:nvSpPr>
          <p:cNvPr id="6" name="Line Callout 2 5"/>
          <p:cNvSpPr/>
          <p:nvPr/>
        </p:nvSpPr>
        <p:spPr>
          <a:xfrm>
            <a:off x="1648786" y="2716119"/>
            <a:ext cx="2153780" cy="391886"/>
          </a:xfrm>
          <a:prstGeom prst="borderCallout2">
            <a:avLst>
              <a:gd name="adj1" fmla="val 18750"/>
              <a:gd name="adj2" fmla="val -786"/>
              <a:gd name="adj3" fmla="val 18750"/>
              <a:gd name="adj4" fmla="val -16667"/>
              <a:gd name="adj5" fmla="val 166294"/>
              <a:gd name="adj6" fmla="val -24688"/>
            </a:avLst>
          </a:prstGeom>
          <a:solidFill>
            <a:schemeClr val="accent1">
              <a:lumMod val="75000"/>
            </a:schemeClr>
          </a:solidFill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variable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92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Lambda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Functions ARE </a:t>
            </a:r>
            <a:r>
              <a:rPr lang="en-US" dirty="0" smtClean="0"/>
              <a:t>values</a:t>
            </a:r>
          </a:p>
          <a:p>
            <a:endParaRPr lang="en-US" dirty="0"/>
          </a:p>
          <a:p>
            <a:r>
              <a:rPr lang="en-US" dirty="0"/>
              <a:t>Functions can be passed as values into </a:t>
            </a:r>
            <a:r>
              <a:rPr lang="en-US" dirty="0" smtClean="0"/>
              <a:t>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8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 smtClean="0"/>
              <a:t>(Warning: mind blowing example ahead)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23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Lambda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3200" dirty="0" err="1">
                <a:latin typeface="Consolas" panose="020B0609020204030204" pitchFamily="49" charset="0"/>
              </a:rPr>
              <a:t>def</a:t>
            </a:r>
            <a:r>
              <a:rPr lang="en-US" sz="3200" dirty="0">
                <a:latin typeface="Consolas" panose="020B0609020204030204" pitchFamily="49" charset="0"/>
              </a:rPr>
              <a:t> divide(</a:t>
            </a:r>
            <a:r>
              <a:rPr lang="en-US" sz="3200" dirty="0">
                <a:solidFill>
                  <a:srgbClr val="FFC000"/>
                </a:solidFill>
                <a:latin typeface="Consolas" panose="020B0609020204030204" pitchFamily="49" charset="0"/>
              </a:rPr>
              <a:t>x</a:t>
            </a:r>
            <a:r>
              <a:rPr lang="en-US" sz="3200" dirty="0">
                <a:latin typeface="Consolas" panose="020B0609020204030204" pitchFamily="49" charset="0"/>
              </a:rPr>
              <a:t>, </a:t>
            </a:r>
            <a:r>
              <a:rPr lang="en-US" sz="3200" dirty="0">
                <a:solidFill>
                  <a:srgbClr val="92D050"/>
                </a:solidFill>
                <a:latin typeface="Consolas" panose="020B0609020204030204" pitchFamily="49" charset="0"/>
              </a:rPr>
              <a:t>y</a:t>
            </a:r>
            <a:r>
              <a:rPr lang="en-US" sz="3200" dirty="0">
                <a:latin typeface="Consolas" panose="020B0609020204030204" pitchFamily="49" charset="0"/>
              </a:rPr>
              <a:t>):</a:t>
            </a:r>
            <a:br>
              <a:rPr lang="en-US" sz="3200" dirty="0">
                <a:latin typeface="Consolas" panose="020B0609020204030204" pitchFamily="49" charset="0"/>
              </a:rPr>
            </a:br>
            <a:r>
              <a:rPr lang="en-US" sz="3200" dirty="0">
                <a:latin typeface="Consolas" panose="020B0609020204030204" pitchFamily="49" charset="0"/>
              </a:rPr>
              <a:t>    return </a:t>
            </a:r>
            <a:r>
              <a:rPr lang="en-US" sz="3200" dirty="0" smtClean="0">
                <a:solidFill>
                  <a:srgbClr val="FFC000"/>
                </a:solidFill>
                <a:latin typeface="Consolas" panose="020B0609020204030204" pitchFamily="49" charset="0"/>
              </a:rPr>
              <a:t>x</a:t>
            </a:r>
            <a:r>
              <a:rPr lang="en-US" sz="3200" dirty="0" smtClean="0">
                <a:latin typeface="Consolas" panose="020B0609020204030204" pitchFamily="49" charset="0"/>
              </a:rPr>
              <a:t>/</a:t>
            </a:r>
            <a:r>
              <a:rPr lang="en-US" sz="3200" dirty="0" smtClean="0">
                <a:solidFill>
                  <a:srgbClr val="92D050"/>
                </a:solidFill>
                <a:latin typeface="Consolas" panose="020B0609020204030204" pitchFamily="49" charset="0"/>
              </a:rPr>
              <a:t>y</a:t>
            </a:r>
          </a:p>
          <a:p>
            <a:pPr marL="0" indent="0">
              <a:buNone/>
            </a:pPr>
            <a:endParaRPr lang="en-US" sz="3200" dirty="0">
              <a:solidFill>
                <a:srgbClr val="92D05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 err="1" smtClean="0">
                <a:latin typeface="Consolas" panose="020B0609020204030204" pitchFamily="49" charset="0"/>
              </a:rPr>
              <a:t>def</a:t>
            </a:r>
            <a:r>
              <a:rPr lang="en-US" sz="3200" dirty="0" smtClean="0">
                <a:latin typeface="Consolas" panose="020B0609020204030204" pitchFamily="49" charset="0"/>
              </a:rPr>
              <a:t> </a:t>
            </a:r>
            <a:r>
              <a:rPr lang="en-US" sz="3200" dirty="0">
                <a:latin typeface="Consolas" panose="020B0609020204030204" pitchFamily="49" charset="0"/>
              </a:rPr>
              <a:t>divisor(</a:t>
            </a:r>
            <a:r>
              <a:rPr lang="en-US" sz="3200" dirty="0">
                <a:solidFill>
                  <a:srgbClr val="92D050"/>
                </a:solidFill>
                <a:latin typeface="Consolas" panose="020B0609020204030204" pitchFamily="49" charset="0"/>
              </a:rPr>
              <a:t>d</a:t>
            </a:r>
            <a:r>
              <a:rPr lang="en-US" sz="3200" dirty="0">
                <a:latin typeface="Consolas" panose="020B0609020204030204" pitchFamily="49" charset="0"/>
              </a:rPr>
              <a:t>):</a:t>
            </a:r>
            <a:br>
              <a:rPr lang="en-US" sz="3200" dirty="0">
                <a:latin typeface="Consolas" panose="020B0609020204030204" pitchFamily="49" charset="0"/>
              </a:rPr>
            </a:br>
            <a:r>
              <a:rPr lang="en-US" sz="3200" dirty="0">
                <a:latin typeface="Consolas" panose="020B0609020204030204" pitchFamily="49" charset="0"/>
              </a:rPr>
              <a:t>    return lambda </a:t>
            </a:r>
            <a:r>
              <a:rPr lang="en-US" sz="3200" dirty="0">
                <a:solidFill>
                  <a:srgbClr val="FFC000"/>
                </a:solidFill>
                <a:latin typeface="Consolas" panose="020B0609020204030204" pitchFamily="49" charset="0"/>
              </a:rPr>
              <a:t>r</a:t>
            </a:r>
            <a:r>
              <a:rPr lang="en-US" sz="3200" dirty="0">
                <a:latin typeface="Consolas" panose="020B0609020204030204" pitchFamily="49" charset="0"/>
              </a:rPr>
              <a:t>: divide (</a:t>
            </a:r>
            <a:r>
              <a:rPr lang="en-US" sz="3200" dirty="0">
                <a:solidFill>
                  <a:srgbClr val="FFC000"/>
                </a:solidFill>
                <a:latin typeface="Consolas" panose="020B0609020204030204" pitchFamily="49" charset="0"/>
              </a:rPr>
              <a:t>r</a:t>
            </a:r>
            <a:r>
              <a:rPr lang="en-US" sz="3200" dirty="0">
                <a:latin typeface="Consolas" panose="020B0609020204030204" pitchFamily="49" charset="0"/>
              </a:rPr>
              <a:t>, </a:t>
            </a:r>
            <a:r>
              <a:rPr lang="en-US" sz="3200" dirty="0">
                <a:solidFill>
                  <a:srgbClr val="92D050"/>
                </a:solidFill>
                <a:latin typeface="Consolas" panose="020B0609020204030204" pitchFamily="49" charset="0"/>
              </a:rPr>
              <a:t>d</a:t>
            </a:r>
            <a:r>
              <a:rPr lang="en-US" sz="3200" dirty="0">
                <a:latin typeface="Consolas" panose="020B0609020204030204" pitchFamily="49" charset="0"/>
              </a:rPr>
              <a:t>)</a:t>
            </a:r>
            <a:br>
              <a:rPr lang="en-US" sz="3200" dirty="0">
                <a:latin typeface="Consolas" panose="020B0609020204030204" pitchFamily="49" charset="0"/>
              </a:rPr>
            </a:br>
            <a:endParaRPr lang="en-US" sz="3200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 smtClean="0">
                <a:latin typeface="Consolas" panose="020B0609020204030204" pitchFamily="49" charset="0"/>
              </a:rPr>
              <a:t>half </a:t>
            </a:r>
            <a:r>
              <a:rPr lang="en-US" sz="3200" dirty="0">
                <a:latin typeface="Consolas" panose="020B0609020204030204" pitchFamily="49" charset="0"/>
              </a:rPr>
              <a:t>= divisor(</a:t>
            </a:r>
            <a:r>
              <a:rPr lang="en-US" sz="3200" dirty="0">
                <a:solidFill>
                  <a:srgbClr val="92D050"/>
                </a:solidFill>
                <a:latin typeface="Consolas" panose="020B0609020204030204" pitchFamily="49" charset="0"/>
              </a:rPr>
              <a:t>2</a:t>
            </a:r>
            <a:r>
              <a:rPr lang="en-US" sz="3200" dirty="0" smtClean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3200" dirty="0" smtClean="0">
                <a:latin typeface="Consolas" panose="020B0609020204030204" pitchFamily="49" charset="0"/>
              </a:rPr>
              <a:t>print </a:t>
            </a:r>
            <a:r>
              <a:rPr lang="en-US" sz="3200" dirty="0">
                <a:latin typeface="Consolas" panose="020B0609020204030204" pitchFamily="49" charset="0"/>
              </a:rPr>
              <a:t>half(</a:t>
            </a:r>
            <a:r>
              <a:rPr lang="en-US" sz="3200" dirty="0">
                <a:solidFill>
                  <a:srgbClr val="FFC000"/>
                </a:solidFill>
                <a:latin typeface="Consolas" panose="020B0609020204030204" pitchFamily="49" charset="0"/>
              </a:rPr>
              <a:t>32</a:t>
            </a:r>
            <a:r>
              <a:rPr lang="en-US" sz="3200" dirty="0"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Line Callout 2 4"/>
          <p:cNvSpPr/>
          <p:nvPr/>
        </p:nvSpPr>
        <p:spPr>
          <a:xfrm>
            <a:off x="5856514" y="3701143"/>
            <a:ext cx="3091542" cy="391886"/>
          </a:xfrm>
          <a:prstGeom prst="borderCallout2">
            <a:avLst>
              <a:gd name="adj1" fmla="val 18750"/>
              <a:gd name="adj2" fmla="val -786"/>
              <a:gd name="adj3" fmla="val 18750"/>
              <a:gd name="adj4" fmla="val -16667"/>
              <a:gd name="adj5" fmla="val 123611"/>
              <a:gd name="adj6" fmla="val -114863"/>
            </a:avLst>
          </a:prstGeom>
          <a:solidFill>
            <a:schemeClr val="accent1">
              <a:lumMod val="75000"/>
            </a:schemeClr>
          </a:solidFill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856514" y="3712027"/>
            <a:ext cx="3091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</a:rPr>
              <a:t>lambda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r: divide(r, 2)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Line Callout 2 7"/>
          <p:cNvSpPr/>
          <p:nvPr/>
        </p:nvSpPr>
        <p:spPr>
          <a:xfrm>
            <a:off x="5856514" y="5349105"/>
            <a:ext cx="3091542" cy="391886"/>
          </a:xfrm>
          <a:prstGeom prst="borderCallout2">
            <a:avLst>
              <a:gd name="adj1" fmla="val 18750"/>
              <a:gd name="adj2" fmla="val -786"/>
              <a:gd name="adj3" fmla="val 18750"/>
              <a:gd name="adj4" fmla="val -16667"/>
              <a:gd name="adj5" fmla="val -68056"/>
              <a:gd name="adj6" fmla="val -110499"/>
            </a:avLst>
          </a:prstGeom>
          <a:solidFill>
            <a:schemeClr val="accent1">
              <a:lumMod val="75000"/>
            </a:schemeClr>
          </a:solidFill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856513" y="5371659"/>
            <a:ext cx="3091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</a:rPr>
              <a:t>divide(32,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2)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9436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uiExpand="1" animBg="1"/>
      <p:bldP spid="6" grpId="0" uiExpand="1"/>
      <p:bldP spid="8" grpId="0" animBg="1"/>
      <p:bldP spid="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</a:t>
            </a:r>
            <a:r>
              <a:rPr lang="en-US" dirty="0" smtClean="0"/>
              <a:t>– Map/Filter/Reduce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8098" y="808885"/>
            <a:ext cx="5977053" cy="546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788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</a:t>
            </a:r>
            <a:r>
              <a:rPr lang="en-US" dirty="0" smtClean="0"/>
              <a:t>– Map/Filter/Reduce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</a:t>
            </a:r>
          </a:p>
          <a:p>
            <a:endParaRPr lang="en-US" dirty="0"/>
          </a:p>
          <a:p>
            <a:r>
              <a:rPr lang="en-US" dirty="0" smtClean="0"/>
              <a:t>Applies function across all elements in 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305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</a:t>
            </a:r>
            <a:r>
              <a:rPr lang="en-US" dirty="0" smtClean="0"/>
              <a:t>– Map/Filter/Reduce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map(data, function)</a:t>
            </a:r>
          </a:p>
          <a:p>
            <a:endParaRPr lang="en-US" dirty="0"/>
          </a:p>
          <a:p>
            <a:r>
              <a:rPr lang="en-US" dirty="0" smtClean="0"/>
              <a:t>Ex: map (people, </a:t>
            </a:r>
            <a:r>
              <a:rPr lang="en-US" dirty="0" err="1" smtClean="0"/>
              <a:t>registerToVote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()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65733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</a:t>
            </a:r>
            <a:r>
              <a:rPr lang="en-US" dirty="0" smtClean="0"/>
              <a:t>– Map/Filter/Reduce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Filter</a:t>
            </a:r>
          </a:p>
          <a:p>
            <a:endParaRPr lang="en-US" dirty="0"/>
          </a:p>
          <a:p>
            <a:r>
              <a:rPr lang="en-US" dirty="0" smtClean="0"/>
              <a:t>Reduce data in set by using function to filter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676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Monads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(</a:t>
            </a:r>
            <a:r>
              <a:rPr lang="en-US" dirty="0" err="1" smtClean="0"/>
              <a:t>jk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528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</a:t>
            </a:r>
            <a:r>
              <a:rPr lang="en-US" dirty="0" smtClean="0"/>
              <a:t>– Map/Filter/Reduce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filter(data, function)</a:t>
            </a:r>
          </a:p>
          <a:p>
            <a:endParaRPr lang="en-US" dirty="0"/>
          </a:p>
          <a:p>
            <a:r>
              <a:rPr lang="en-US" dirty="0" smtClean="0"/>
              <a:t>Ex: filter (people, ageAtLeast18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()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6044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</a:t>
            </a:r>
            <a:r>
              <a:rPr lang="en-US" dirty="0" smtClean="0"/>
              <a:t>– Map/Filter/Reduce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Reduce</a:t>
            </a:r>
          </a:p>
          <a:p>
            <a:endParaRPr lang="en-US" dirty="0"/>
          </a:p>
          <a:p>
            <a:r>
              <a:rPr lang="en-US" dirty="0" smtClean="0"/>
              <a:t>Combine data using function to process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1291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</a:t>
            </a:r>
            <a:r>
              <a:rPr lang="en-US" dirty="0" smtClean="0"/>
              <a:t>– Map/Filter/Reduce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reduce(data, function)</a:t>
            </a:r>
          </a:p>
          <a:p>
            <a:endParaRPr lang="en-US" dirty="0"/>
          </a:p>
          <a:p>
            <a:r>
              <a:rPr lang="en-US" dirty="0" smtClean="0"/>
              <a:t>Ex: reduce (people, </a:t>
            </a:r>
            <a:r>
              <a:rPr lang="en-US" dirty="0" err="1" smtClean="0"/>
              <a:t>calculateVotes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()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36578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69680" y="0"/>
            <a:ext cx="6842310" cy="625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76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</a:t>
            </a:r>
            <a:r>
              <a:rPr lang="en-US" dirty="0" smtClean="0"/>
              <a:t>– Map/Filter/Reduce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8098" y="808885"/>
            <a:ext cx="5977053" cy="546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8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- Extra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90563" lvl="2" indent="-690563"/>
            <a:r>
              <a:rPr lang="en-US" dirty="0"/>
              <a:t>Monads</a:t>
            </a:r>
          </a:p>
          <a:p>
            <a:pPr marL="690563" lvl="2" indent="-690563"/>
            <a:r>
              <a:rPr lang="en-US" dirty="0"/>
              <a:t>Closures</a:t>
            </a:r>
          </a:p>
          <a:p>
            <a:pPr marL="690563" lvl="2" indent="-690563"/>
            <a:r>
              <a:rPr lang="en-US" dirty="0" err="1" smtClean="0"/>
              <a:t>Functors</a:t>
            </a:r>
            <a:endParaRPr lang="en-US" dirty="0" smtClean="0"/>
          </a:p>
          <a:p>
            <a:pPr marL="690563" lvl="2" indent="-690563"/>
            <a:endParaRPr lang="en-US" dirty="0"/>
          </a:p>
          <a:p>
            <a:r>
              <a:rPr lang="en-US" dirty="0"/>
              <a:t>Outside of the scope of today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429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" lvl="1" indent="0">
              <a:buNone/>
            </a:pPr>
            <a:r>
              <a:rPr lang="en-US" dirty="0"/>
              <a:t>Pure functions are simpler and faster to write</a:t>
            </a:r>
          </a:p>
        </p:txBody>
      </p:sp>
    </p:spTree>
    <p:extLst>
      <p:ext uri="{BB962C8B-B14F-4D97-AF65-F5344CB8AC3E}">
        <p14:creationId xmlns:p14="http://schemas.microsoft.com/office/powerpoint/2010/main" val="276149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" lvl="1" indent="0">
              <a:buNone/>
            </a:pPr>
            <a:r>
              <a:rPr lang="en-US" sz="3600" dirty="0" smtClean="0"/>
              <a:t>Pure functions that work correctly wil</a:t>
            </a:r>
            <a:r>
              <a:rPr lang="en-US" dirty="0" smtClean="0"/>
              <a:t>l </a:t>
            </a:r>
            <a:r>
              <a:rPr lang="en-US" sz="3600" i="1" dirty="0" smtClean="0"/>
              <a:t>always</a:t>
            </a:r>
            <a:r>
              <a:rPr lang="en-US" sz="3600" dirty="0" smtClean="0"/>
              <a:t> work correctly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91382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" lvl="1" indent="0">
              <a:buNone/>
            </a:pPr>
            <a:r>
              <a:rPr lang="en-US" sz="3600" dirty="0" smtClean="0"/>
              <a:t>Stack </a:t>
            </a:r>
            <a:r>
              <a:rPr lang="en-US" sz="3600" dirty="0"/>
              <a:t>traces are a </a:t>
            </a:r>
            <a:r>
              <a:rPr lang="en-US" sz="3600" dirty="0" smtClean="0"/>
              <a:t>pain in OOP</a:t>
            </a:r>
          </a:p>
          <a:p>
            <a:pPr marL="4572" lvl="1" indent="0">
              <a:buNone/>
            </a:pPr>
            <a:endParaRPr lang="en-US" sz="3600" dirty="0"/>
          </a:p>
          <a:p>
            <a:pPr marL="4572" lvl="1" indent="0">
              <a:buNone/>
            </a:pPr>
            <a:r>
              <a:rPr lang="en-US" sz="3600" dirty="0" smtClean="0"/>
              <a:t>Stack traces in FP simplify things</a:t>
            </a:r>
          </a:p>
        </p:txBody>
      </p:sp>
    </p:spTree>
    <p:extLst>
      <p:ext uri="{BB962C8B-B14F-4D97-AF65-F5344CB8AC3E}">
        <p14:creationId xmlns:p14="http://schemas.microsoft.com/office/powerpoint/2010/main" val="377935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" lvl="1" indent="0">
              <a:buNone/>
            </a:pPr>
            <a:r>
              <a:rPr lang="en-US" sz="3600" dirty="0" smtClean="0"/>
              <a:t>No side effects makes unit tests pass reliably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69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Who has heard of functional programming?</a:t>
            </a:r>
          </a:p>
        </p:txBody>
      </p:sp>
    </p:spTree>
    <p:extLst>
      <p:ext uri="{BB962C8B-B14F-4D97-AF65-F5344CB8AC3E}">
        <p14:creationId xmlns:p14="http://schemas.microsoft.com/office/powerpoint/2010/main" val="79677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" lvl="1" indent="0">
              <a:buNone/>
            </a:pPr>
            <a:r>
              <a:rPr lang="en-US" sz="3600" dirty="0" smtClean="0"/>
              <a:t>Global </a:t>
            </a:r>
            <a:r>
              <a:rPr lang="en-US" sz="3600" dirty="0"/>
              <a:t>state of program isn’t affected by pure </a:t>
            </a:r>
            <a:r>
              <a:rPr lang="en-US" sz="3600" dirty="0" smtClean="0"/>
              <a:t>functions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18584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Concurrency </a:t>
            </a:r>
            <a:r>
              <a:rPr lang="en-US" dirty="0"/>
              <a:t>is WAY </a:t>
            </a:r>
            <a:r>
              <a:rPr lang="en-US" dirty="0" smtClean="0"/>
              <a:t>easier</a:t>
            </a:r>
          </a:p>
        </p:txBody>
      </p:sp>
    </p:spTree>
    <p:extLst>
      <p:ext uri="{BB962C8B-B14F-4D97-AF65-F5344CB8AC3E}">
        <p14:creationId xmlns:p14="http://schemas.microsoft.com/office/powerpoint/2010/main" val="296549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ends up better as functions are designed </a:t>
            </a:r>
            <a:r>
              <a:rPr lang="en-US" dirty="0" smtClean="0"/>
              <a:t>better</a:t>
            </a:r>
          </a:p>
          <a:p>
            <a:endParaRPr lang="en-US" dirty="0"/>
          </a:p>
          <a:p>
            <a:pPr lvl="2"/>
            <a:r>
              <a:rPr lang="en-US" dirty="0"/>
              <a:t>Better small modules -&gt; better large </a:t>
            </a:r>
            <a:r>
              <a:rPr lang="en-US" dirty="0" smtClean="0"/>
              <a:t>modules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95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25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1"/>
            <a:r>
              <a:rPr lang="en-US" dirty="0"/>
              <a:t>Pure functions are simpler and faster to </a:t>
            </a:r>
            <a:r>
              <a:rPr lang="en-US" dirty="0" smtClean="0"/>
              <a:t>write</a:t>
            </a:r>
          </a:p>
          <a:p>
            <a:pPr lvl="1"/>
            <a:r>
              <a:rPr lang="en-US" dirty="0"/>
              <a:t>Pure functions that work correctly will </a:t>
            </a:r>
            <a:r>
              <a:rPr lang="en-US" i="1" dirty="0"/>
              <a:t>always</a:t>
            </a:r>
            <a:r>
              <a:rPr lang="en-US" dirty="0"/>
              <a:t> work </a:t>
            </a:r>
            <a:r>
              <a:rPr lang="en-US" dirty="0" smtClean="0"/>
              <a:t>correctly</a:t>
            </a:r>
          </a:p>
          <a:p>
            <a:pPr lvl="1"/>
            <a:r>
              <a:rPr lang="en-US" dirty="0" smtClean="0"/>
              <a:t>Stack </a:t>
            </a:r>
            <a:r>
              <a:rPr lang="en-US" dirty="0"/>
              <a:t>traces in FP simplify </a:t>
            </a:r>
            <a:r>
              <a:rPr lang="en-US" dirty="0" smtClean="0"/>
              <a:t>things</a:t>
            </a:r>
          </a:p>
          <a:p>
            <a:pPr lvl="1"/>
            <a:r>
              <a:rPr lang="en-US" dirty="0"/>
              <a:t>No side effects makes unit tests pass </a:t>
            </a:r>
            <a:r>
              <a:rPr lang="en-US" dirty="0" smtClean="0"/>
              <a:t>reliably </a:t>
            </a:r>
            <a:endParaRPr lang="en-US" dirty="0"/>
          </a:p>
          <a:p>
            <a:pPr lvl="1"/>
            <a:r>
              <a:rPr lang="en-US" dirty="0"/>
              <a:t>Global state of program isn’t affected by pure </a:t>
            </a:r>
            <a:r>
              <a:rPr lang="en-US" dirty="0" smtClean="0"/>
              <a:t>functions</a:t>
            </a:r>
          </a:p>
          <a:p>
            <a:pPr lvl="1"/>
            <a:r>
              <a:rPr lang="en-US" dirty="0"/>
              <a:t>Concurrency is WAY </a:t>
            </a:r>
            <a:r>
              <a:rPr lang="en-US" dirty="0" smtClean="0"/>
              <a:t>easier</a:t>
            </a:r>
          </a:p>
          <a:p>
            <a:pPr lvl="1"/>
            <a:r>
              <a:rPr lang="en-US" dirty="0" smtClean="0"/>
              <a:t>Functions are designed better</a:t>
            </a:r>
          </a:p>
          <a:p>
            <a:pPr lvl="1"/>
            <a:r>
              <a:rPr lang="en-US" dirty="0" smtClean="0"/>
              <a:t>Better </a:t>
            </a:r>
            <a:r>
              <a:rPr lang="en-US" dirty="0"/>
              <a:t>small modules -&gt; better large </a:t>
            </a:r>
            <a:r>
              <a:rPr lang="en-US" dirty="0" smtClean="0"/>
              <a:t>modules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706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Activity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" lvl="1" indent="0">
              <a:buNone/>
            </a:pPr>
            <a:r>
              <a:rPr lang="en-US" sz="3600" dirty="0" smtClean="0"/>
              <a:t>In a moment, everyone will stand up.</a:t>
            </a:r>
          </a:p>
          <a:p>
            <a:pPr lvl="1"/>
            <a:endParaRPr lang="en-US" sz="3600" dirty="0"/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Start at the beginning of the room with </a:t>
            </a:r>
            <a:r>
              <a:rPr lang="en-US" sz="3600" dirty="0" smtClean="0"/>
              <a:t>0</a:t>
            </a:r>
            <a:br>
              <a:rPr lang="en-US" sz="3600" dirty="0" smtClean="0"/>
            </a:br>
            <a:endParaRPr lang="en-US" sz="3600" dirty="0" smtClean="0"/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Each person will take </a:t>
            </a:r>
            <a:r>
              <a:rPr lang="en-US" sz="3600" dirty="0" smtClean="0"/>
              <a:t>the previous number, add 1 to it</a:t>
            </a:r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Say the </a:t>
            </a:r>
            <a:r>
              <a:rPr lang="en-US" sz="3600" dirty="0" smtClean="0"/>
              <a:t>number out loud</a:t>
            </a:r>
            <a:endParaRPr lang="en-US" sz="3600" dirty="0" smtClean="0"/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Sit </a:t>
            </a:r>
            <a:r>
              <a:rPr lang="en-US" sz="3600" dirty="0" smtClean="0"/>
              <a:t>down</a:t>
            </a:r>
            <a:br>
              <a:rPr lang="en-US" sz="3600" dirty="0" smtClean="0"/>
            </a:br>
            <a:endParaRPr lang="en-US" sz="3600" dirty="0" smtClean="0"/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Last person reports the total</a:t>
            </a:r>
          </a:p>
        </p:txBody>
      </p:sp>
    </p:spTree>
    <p:extLst>
      <p:ext uri="{BB962C8B-B14F-4D97-AF65-F5344CB8AC3E}">
        <p14:creationId xmlns:p14="http://schemas.microsoft.com/office/powerpoint/2010/main" val="181901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Activity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4572" lvl="1" indent="0">
              <a:buNone/>
            </a:pPr>
            <a:r>
              <a:rPr lang="en-US" sz="3600" dirty="0"/>
              <a:t>In a </a:t>
            </a:r>
            <a:r>
              <a:rPr lang="en-US" sz="3600" dirty="0" smtClean="0"/>
              <a:t>moment, everyone will stand up.</a:t>
            </a:r>
            <a:endParaRPr lang="en-US" sz="3600" dirty="0"/>
          </a:p>
          <a:p>
            <a:pPr lvl="1"/>
            <a:endParaRPr lang="en-US" sz="3600" dirty="0"/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You are 1 person, so number is 1</a:t>
            </a:r>
            <a:br>
              <a:rPr lang="en-US" sz="3600" dirty="0" smtClean="0"/>
            </a:br>
            <a:endParaRPr lang="en-US" sz="3600" dirty="0" smtClean="0"/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Find </a:t>
            </a:r>
            <a:r>
              <a:rPr lang="en-US" sz="3600" dirty="0" smtClean="0"/>
              <a:t>a neighbor</a:t>
            </a:r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Total your two numbers together</a:t>
            </a:r>
            <a:endParaRPr lang="en-US" sz="3600" dirty="0" smtClean="0"/>
          </a:p>
          <a:p>
            <a:pPr marL="747522" lvl="1" indent="-742950">
              <a:buFont typeface="+mj-lt"/>
              <a:buAutoNum type="arabicPeriod"/>
            </a:pPr>
            <a:r>
              <a:rPr lang="en-US" dirty="0" smtClean="0"/>
              <a:t>One of you sits down</a:t>
            </a:r>
            <a:br>
              <a:rPr lang="en-US" dirty="0" smtClean="0"/>
            </a:br>
            <a:endParaRPr lang="en-US" dirty="0" smtClean="0"/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Repeat steps 2-4 for each person in the row</a:t>
            </a:r>
          </a:p>
          <a:p>
            <a:pPr marL="747522" lvl="1" indent="-742950">
              <a:buFont typeface="+mj-lt"/>
              <a:buAutoNum type="arabicPeriod"/>
            </a:pPr>
            <a:endParaRPr lang="en-US" sz="3600" dirty="0" smtClean="0"/>
          </a:p>
          <a:p>
            <a:pPr marL="747522" lvl="1" indent="-742950">
              <a:buFont typeface="+mj-lt"/>
              <a:buAutoNum type="arabicPeriod"/>
            </a:pPr>
            <a:r>
              <a:rPr lang="en-US" dirty="0" smtClean="0"/>
              <a:t>Extra </a:t>
            </a:r>
            <a:r>
              <a:rPr lang="en-US" dirty="0" smtClean="0"/>
              <a:t>volunteer will count the array of results (end of each row), add them up</a:t>
            </a:r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Volunteer will return the final result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64972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Functional Thinking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Activity 1 resembles a for or while </a:t>
            </a:r>
            <a:r>
              <a:rPr lang="en-US" dirty="0" smtClean="0"/>
              <a:t>loop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</a:rPr>
              <a:t>x = x + 1</a:t>
            </a:r>
            <a:r>
              <a:rPr lang="en-US" dirty="0"/>
              <a:t> type </a:t>
            </a:r>
            <a:r>
              <a:rPr lang="en-US" dirty="0" smtClean="0"/>
              <a:t>thought</a:t>
            </a:r>
            <a:endParaRPr lang="en-US" dirty="0"/>
          </a:p>
          <a:p>
            <a:pPr lvl="1"/>
            <a:r>
              <a:rPr lang="en-US" dirty="0"/>
              <a:t>Took a long time</a:t>
            </a:r>
          </a:p>
          <a:p>
            <a:pPr lvl="1"/>
            <a:r>
              <a:rPr lang="en-US" dirty="0"/>
              <a:t>n </a:t>
            </a:r>
            <a:r>
              <a:rPr lang="en-US" dirty="0" smtClean="0"/>
              <a:t>steps</a:t>
            </a:r>
          </a:p>
        </p:txBody>
      </p:sp>
    </p:spTree>
    <p:extLst>
      <p:ext uri="{BB962C8B-B14F-4D97-AF65-F5344CB8AC3E}">
        <p14:creationId xmlns:p14="http://schemas.microsoft.com/office/powerpoint/2010/main" val="1082992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Functional Thinking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Activity 2 resembles concurrent recursive </a:t>
            </a:r>
            <a:r>
              <a:rPr lang="en-US" dirty="0" smtClean="0"/>
              <a:t>function</a:t>
            </a:r>
          </a:p>
          <a:p>
            <a:endParaRPr lang="en-US" dirty="0"/>
          </a:p>
          <a:p>
            <a:pPr lvl="1"/>
            <a:r>
              <a:rPr lang="en-US" dirty="0" err="1" smtClean="0">
                <a:latin typeface="Consolas" panose="020B0609020204030204" pitchFamily="49" charset="0"/>
              </a:rPr>
              <a:t>def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countPerson</a:t>
            </a:r>
            <a:r>
              <a:rPr lang="en-US" dirty="0" smtClean="0">
                <a:latin typeface="Consolas" panose="020B0609020204030204" pitchFamily="49" charset="0"/>
              </a:rPr>
              <a:t> (</a:t>
            </a:r>
            <a:r>
              <a:rPr lang="en-US" dirty="0" err="1" smtClean="0">
                <a:latin typeface="Consolas" panose="020B0609020204030204" pitchFamily="49" charset="0"/>
              </a:rPr>
              <a:t>theirNum</a:t>
            </a:r>
            <a:r>
              <a:rPr lang="en-US" dirty="0" smtClean="0">
                <a:latin typeface="Consolas" panose="020B0609020204030204" pitchFamily="49" charset="0"/>
              </a:rPr>
              <a:t>):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return </a:t>
            </a:r>
            <a:r>
              <a:rPr lang="en-US" dirty="0" err="1" smtClean="0">
                <a:latin typeface="Consolas" panose="020B0609020204030204" pitchFamily="49" charset="0"/>
              </a:rPr>
              <a:t>theirNum</a:t>
            </a:r>
            <a:r>
              <a:rPr lang="en-US" dirty="0" smtClean="0">
                <a:latin typeface="Consolas" panose="020B0609020204030204" pitchFamily="49" charset="0"/>
              </a:rPr>
              <a:t> + 1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err="1" smtClean="0">
                <a:latin typeface="Consolas" panose="020B0609020204030204" pitchFamily="49" charset="0"/>
              </a:rPr>
              <a:t>def</a:t>
            </a:r>
            <a:r>
              <a:rPr lang="en-US" dirty="0" smtClean="0">
                <a:latin typeface="Consolas" panose="020B0609020204030204" pitchFamily="49" charset="0"/>
              </a:rPr>
              <a:t> rows (</a:t>
            </a:r>
            <a:r>
              <a:rPr lang="en-US" dirty="0" err="1" smtClean="0">
                <a:latin typeface="Consolas" panose="020B0609020204030204" pitchFamily="49" charset="0"/>
              </a:rPr>
              <a:t>arrayValues</a:t>
            </a:r>
            <a:r>
              <a:rPr lang="en-US" dirty="0" smtClean="0">
                <a:latin typeface="Consolas" panose="020B0609020204030204" pitchFamily="49" charset="0"/>
              </a:rPr>
              <a:t>):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return sum(</a:t>
            </a:r>
            <a:r>
              <a:rPr lang="en-US" dirty="0" err="1" smtClean="0">
                <a:latin typeface="Consolas" panose="020B0609020204030204" pitchFamily="49" charset="0"/>
              </a:rPr>
              <a:t>arrayValues</a:t>
            </a:r>
            <a:r>
              <a:rPr lang="en-US" dirty="0" smtClean="0">
                <a:latin typeface="Consolas" panose="020B0609020204030204" pitchFamily="49" charset="0"/>
              </a:rPr>
              <a:t>) + </a:t>
            </a:r>
            <a:r>
              <a:rPr lang="en-US" dirty="0" smtClean="0">
                <a:latin typeface="Consolas" panose="020B0609020204030204" pitchFamily="49" charset="0"/>
              </a:rPr>
              <a:t>1</a:t>
            </a:r>
          </a:p>
          <a:p>
            <a:pPr lvl="1"/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dirty="0" smtClean="0"/>
              <a:t>Multi-threaded</a:t>
            </a:r>
          </a:p>
          <a:p>
            <a:pPr lvl="1"/>
            <a:r>
              <a:rPr lang="en-US" dirty="0" smtClean="0"/>
              <a:t>Much </a:t>
            </a:r>
            <a:r>
              <a:rPr lang="en-US" dirty="0" smtClean="0"/>
              <a:t>faster and fewer </a:t>
            </a:r>
            <a:r>
              <a:rPr lang="en-US" dirty="0" smtClean="0"/>
              <a:t>steps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694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1579" y="186813"/>
            <a:ext cx="5068839" cy="539790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5584716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</a:rPr>
              <a:t>Curtesy of Jessica Kerr (@</a:t>
            </a:r>
            <a:r>
              <a:rPr lang="en-US" sz="2400" b="1" dirty="0" err="1" smtClean="0">
                <a:solidFill>
                  <a:schemeClr val="bg1"/>
                </a:solidFill>
              </a:rPr>
              <a:t>jessitron</a:t>
            </a:r>
            <a:r>
              <a:rPr lang="en-US" sz="2400" b="1" dirty="0" smtClean="0">
                <a:solidFill>
                  <a:schemeClr val="bg1"/>
                </a:solidFill>
              </a:rPr>
              <a:t>)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4705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5584716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</a:rPr>
              <a:t>Curtesy of Jessica Kerr (@</a:t>
            </a:r>
            <a:r>
              <a:rPr lang="en-US" sz="2400" b="1" dirty="0" err="1" smtClean="0">
                <a:solidFill>
                  <a:schemeClr val="bg1"/>
                </a:solidFill>
              </a:rPr>
              <a:t>jessitron</a:t>
            </a:r>
            <a:r>
              <a:rPr lang="en-US" sz="2400" b="1" dirty="0" smtClean="0">
                <a:solidFill>
                  <a:schemeClr val="bg1"/>
                </a:solidFill>
              </a:rPr>
              <a:t>)</a:t>
            </a:r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004" y="353022"/>
            <a:ext cx="4463028" cy="5231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21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Who has done functional programming</a:t>
            </a:r>
            <a:r>
              <a:rPr lang="en-US" dirty="0" smtClean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89999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of Functional Languages (Pure)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 fontScale="92500" lnSpcReduction="20000"/>
          </a:bodyPr>
          <a:lstStyle/>
          <a:p>
            <a:r>
              <a:rPr lang="en-US" dirty="0" err="1"/>
              <a:t>Agda</a:t>
            </a:r>
            <a:endParaRPr lang="en-US" dirty="0"/>
          </a:p>
          <a:p>
            <a:r>
              <a:rPr lang="en-US" dirty="0"/>
              <a:t>Charity</a:t>
            </a:r>
          </a:p>
          <a:p>
            <a:r>
              <a:rPr lang="en-US" dirty="0"/>
              <a:t>Clean</a:t>
            </a:r>
          </a:p>
          <a:p>
            <a:r>
              <a:rPr lang="en-US" dirty="0"/>
              <a:t>Coq</a:t>
            </a:r>
          </a:p>
          <a:p>
            <a:r>
              <a:rPr lang="en-US" dirty="0"/>
              <a:t>Curry</a:t>
            </a:r>
          </a:p>
          <a:p>
            <a:r>
              <a:rPr lang="en-US" dirty="0"/>
              <a:t>Elm</a:t>
            </a:r>
          </a:p>
          <a:p>
            <a:r>
              <a:rPr lang="en-US" dirty="0" err="1"/>
              <a:t>Frege</a:t>
            </a:r>
            <a:endParaRPr lang="en-US" dirty="0"/>
          </a:p>
          <a:p>
            <a:r>
              <a:rPr lang="en-US" dirty="0"/>
              <a:t>Haskell</a:t>
            </a:r>
          </a:p>
          <a:p>
            <a:r>
              <a:rPr lang="en-US" dirty="0"/>
              <a:t>Hope</a:t>
            </a:r>
          </a:p>
          <a:p>
            <a:r>
              <a:rPr lang="en-US" dirty="0"/>
              <a:t>Joy</a:t>
            </a:r>
          </a:p>
          <a:p>
            <a:r>
              <a:rPr lang="en-US" dirty="0"/>
              <a:t>Mercury</a:t>
            </a:r>
          </a:p>
          <a:p>
            <a:r>
              <a:rPr lang="en-US" dirty="0"/>
              <a:t>Miranda</a:t>
            </a:r>
          </a:p>
          <a:p>
            <a:r>
              <a:rPr lang="en-US" dirty="0"/>
              <a:t>Idris</a:t>
            </a:r>
          </a:p>
          <a:p>
            <a:r>
              <a:rPr lang="en-US" dirty="0" err="1"/>
              <a:t>SequenceL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460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of Functional Languages </a:t>
            </a:r>
            <a:r>
              <a:rPr lang="en-US" dirty="0" smtClean="0"/>
              <a:t>(Not Pure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656" y="1093615"/>
            <a:ext cx="10753725" cy="4684251"/>
          </a:xfrm>
        </p:spPr>
        <p:txBody>
          <a:bodyPr numCol="3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APL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ATS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CAL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C++ (since C++11)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C#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Ceylon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D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Dart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ECMAScript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ActionScript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ECMAScript for XML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JavaScript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Jscript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Erlang</a:t>
            </a:r>
            <a:endParaRPr lang="en-US" sz="1600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Elixir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LFE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F</a:t>
            </a:r>
            <a:r>
              <a:rPr lang="en-US" sz="1600" dirty="0" smtClean="0"/>
              <a:t>#</a:t>
            </a:r>
            <a:endParaRPr lang="en-US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FPr</a:t>
            </a:r>
            <a:endParaRPr lang="en-US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Groovy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Hop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J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Java (since Java 8)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Julia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Lisp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Clojure</a:t>
            </a:r>
            <a:endParaRPr lang="en-US" sz="1600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Common Lisp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Dylan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Emacs</a:t>
            </a:r>
            <a:r>
              <a:rPr lang="en-US" sz="1600" dirty="0"/>
              <a:t> Lisp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LFE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Little b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Logo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Scheme</a:t>
            </a:r>
          </a:p>
          <a:p>
            <a:pPr marL="457200" lvl="1" indent="-454025">
              <a:lnSpc>
                <a:spcPct val="100000"/>
              </a:lnSpc>
              <a:spcBef>
                <a:spcPts val="0"/>
              </a:spcBef>
            </a:pPr>
            <a:r>
              <a:rPr lang="en-US" sz="1600" dirty="0" smtClean="0"/>
              <a:t>Racket</a:t>
            </a:r>
          </a:p>
          <a:p>
            <a:pPr marL="347663" lvl="1" indent="-344488">
              <a:lnSpc>
                <a:spcPct val="100000"/>
              </a:lnSpc>
              <a:spcBef>
                <a:spcPts val="0"/>
              </a:spcBef>
            </a:pPr>
            <a:r>
              <a:rPr lang="en-US" sz="1600" dirty="0" smtClean="0"/>
              <a:t>Tea</a:t>
            </a:r>
            <a:endParaRPr lang="en-US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Mathematica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ML</a:t>
            </a:r>
            <a:endParaRPr lang="en-US" sz="1600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Standard ML</a:t>
            </a:r>
          </a:p>
          <a:p>
            <a:pPr marL="457200" lvl="1" indent="-454025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Alice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Ocaml</a:t>
            </a:r>
            <a:endParaRPr lang="en-US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Nemerle</a:t>
            </a:r>
            <a:endParaRPr lang="en-US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Opal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OPS5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Poplog</a:t>
            </a:r>
            <a:endParaRPr lang="en-US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Python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Q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Ruby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REFAL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Rust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Scala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 smtClean="0"/>
              <a:t>Spreadsheets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59150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- Elm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Pure functional language</a:t>
            </a:r>
          </a:p>
          <a:p>
            <a:r>
              <a:rPr lang="en-US" dirty="0"/>
              <a:t>Statically typed (primitive types, lists, tuples, records, unions)</a:t>
            </a:r>
          </a:p>
          <a:p>
            <a:r>
              <a:rPr lang="en-US" dirty="0"/>
              <a:t>Immutable types (keeps data pure by making you create new variables)</a:t>
            </a:r>
          </a:p>
          <a:p>
            <a:r>
              <a:rPr lang="en-US" dirty="0"/>
              <a:t>No runtime exceptions (compiler finds them first)</a:t>
            </a:r>
          </a:p>
          <a:p>
            <a:r>
              <a:rPr lang="en-US" dirty="0"/>
              <a:t>Super friendly error messages</a:t>
            </a:r>
          </a:p>
          <a:p>
            <a:r>
              <a:rPr lang="en-US" dirty="0"/>
              <a:t>Compiles to JavaScript for the </a:t>
            </a:r>
            <a:r>
              <a:rPr lang="en-US" dirty="0" smtClean="0"/>
              <a:t>browser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70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- Haskell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Pure functional language</a:t>
            </a:r>
          </a:p>
          <a:p>
            <a:r>
              <a:rPr lang="en-US" dirty="0"/>
              <a:t>Statically typed, type inference</a:t>
            </a:r>
          </a:p>
          <a:p>
            <a:r>
              <a:rPr lang="en-US" dirty="0"/>
              <a:t>Lazy evaluation and pattern </a:t>
            </a:r>
            <a:r>
              <a:rPr lang="en-US" dirty="0" smtClean="0"/>
              <a:t>matching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535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- LISP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“</a:t>
            </a:r>
            <a:r>
              <a:rPr lang="en-US" dirty="0" err="1"/>
              <a:t>LISt</a:t>
            </a:r>
            <a:r>
              <a:rPr lang="en-US" dirty="0"/>
              <a:t> Processor”</a:t>
            </a:r>
          </a:p>
          <a:p>
            <a:r>
              <a:rPr lang="en-US" dirty="0"/>
              <a:t>(Known as the language with all the parentheses)</a:t>
            </a:r>
          </a:p>
          <a:p>
            <a:r>
              <a:rPr lang="en-US" dirty="0"/>
              <a:t>NOT a pure functional language</a:t>
            </a:r>
          </a:p>
          <a:p>
            <a:r>
              <a:rPr lang="en-US" dirty="0"/>
              <a:t>Dynamically typed (mostly lists of any type)</a:t>
            </a:r>
          </a:p>
          <a:p>
            <a:r>
              <a:rPr lang="en-US" dirty="0" smtClean="0"/>
              <a:t>Solve on first item in list, recursively solve on rest of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477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- </a:t>
            </a:r>
            <a:r>
              <a:rPr lang="en-US" dirty="0" err="1"/>
              <a:t>Clojure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Dialect of LISP</a:t>
            </a:r>
          </a:p>
          <a:p>
            <a:r>
              <a:rPr lang="en-US" dirty="0"/>
              <a:t>Dynamically typed</a:t>
            </a:r>
          </a:p>
          <a:p>
            <a:r>
              <a:rPr lang="en-US" dirty="0"/>
              <a:t>Runs on Java Virtual Machine (JVM)</a:t>
            </a:r>
          </a:p>
          <a:p>
            <a:r>
              <a:rPr lang="en-US" dirty="0"/>
              <a:t>Used by Amazon, Capital One, Cerner, Groupon, Spotify, many </a:t>
            </a:r>
            <a:r>
              <a:rPr lang="en-US" dirty="0" smtClean="0"/>
              <a:t>others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427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– F#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Functional and Object Oriented (compiles into </a:t>
            </a:r>
            <a:r>
              <a:rPr lang="en-US" dirty="0" err="1"/>
              <a:t>.Net</a:t>
            </a:r>
            <a:r>
              <a:rPr lang="en-US" dirty="0"/>
              <a:t>)</a:t>
            </a:r>
          </a:p>
          <a:p>
            <a:r>
              <a:rPr lang="en-US" dirty="0"/>
              <a:t>Based on </a:t>
            </a:r>
            <a:r>
              <a:rPr lang="en-US" dirty="0" err="1"/>
              <a:t>Ocaml</a:t>
            </a:r>
            <a:r>
              <a:rPr lang="en-US" dirty="0"/>
              <a:t> and C#</a:t>
            </a:r>
          </a:p>
          <a:p>
            <a:r>
              <a:rPr lang="en-US" dirty="0"/>
              <a:t>Strongly typed, but inferred</a:t>
            </a:r>
          </a:p>
          <a:p>
            <a:r>
              <a:rPr lang="en-US" dirty="0"/>
              <a:t>Every statement returns a type</a:t>
            </a:r>
          </a:p>
          <a:p>
            <a:r>
              <a:rPr lang="en-US" dirty="0"/>
              <a:t>Parallelism is easily built into language</a:t>
            </a:r>
          </a:p>
          <a:p>
            <a:r>
              <a:rPr lang="en-US" dirty="0" smtClean="0"/>
              <a:t>Great for data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661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– </a:t>
            </a:r>
            <a:r>
              <a:rPr lang="en-US" dirty="0" smtClean="0"/>
              <a:t>Scala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Runs on JVM, can use Java libraries/code</a:t>
            </a:r>
          </a:p>
          <a:p>
            <a:r>
              <a:rPr lang="en-US" dirty="0" smtClean="0"/>
              <a:t>Object-oriented (like Java) but functional too</a:t>
            </a:r>
          </a:p>
          <a:p>
            <a:r>
              <a:rPr lang="en-US" dirty="0" smtClean="0"/>
              <a:t>Statically typed</a:t>
            </a:r>
          </a:p>
          <a:p>
            <a:r>
              <a:rPr lang="en-US" dirty="0" smtClean="0"/>
              <a:t>Lazy evaluation</a:t>
            </a:r>
          </a:p>
          <a:p>
            <a:r>
              <a:rPr lang="en-US" dirty="0" smtClean="0"/>
              <a:t>Immutable types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08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Functional </a:t>
            </a:r>
            <a:r>
              <a:rPr lang="en-US" dirty="0" smtClean="0"/>
              <a:t>programming </a:t>
            </a:r>
            <a:r>
              <a:rPr lang="en-US" dirty="0"/>
              <a:t>is getting popular, but been around for </a:t>
            </a:r>
            <a:r>
              <a:rPr lang="en-US" dirty="0" smtClean="0"/>
              <a:t>decades</a:t>
            </a:r>
          </a:p>
          <a:p>
            <a:endParaRPr lang="en-US" dirty="0"/>
          </a:p>
          <a:p>
            <a:r>
              <a:rPr lang="en-US" dirty="0" smtClean="0"/>
              <a:t>Functional </a:t>
            </a:r>
            <a:r>
              <a:rPr lang="en-US" dirty="0"/>
              <a:t>principles </a:t>
            </a:r>
            <a:r>
              <a:rPr lang="en-US" dirty="0" smtClean="0"/>
              <a:t>makes your </a:t>
            </a:r>
            <a:r>
              <a:rPr lang="en-US" dirty="0"/>
              <a:t>code simpler, smaller, and more reliable</a:t>
            </a:r>
          </a:p>
          <a:p>
            <a:endParaRPr lang="en-US" dirty="0" smtClean="0"/>
          </a:p>
          <a:p>
            <a:r>
              <a:rPr lang="en-US" dirty="0" smtClean="0"/>
              <a:t>There’s many functional </a:t>
            </a:r>
            <a:r>
              <a:rPr lang="en-US" dirty="0"/>
              <a:t>languages </a:t>
            </a:r>
            <a:r>
              <a:rPr lang="en-US" dirty="0" smtClean="0"/>
              <a:t>so you can find one that’s similar to your favorite 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4379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Sarah Withee</a:t>
            </a:r>
          </a:p>
          <a:p>
            <a:pPr marL="0" indent="0">
              <a:buNone/>
            </a:pPr>
            <a:r>
              <a:rPr lang="en-US" dirty="0"/>
              <a:t>@</a:t>
            </a:r>
            <a:r>
              <a:rPr lang="en-US" dirty="0" smtClean="0"/>
              <a:t>geekygirlsarah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sarah@sarahwithee.com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I’d love to hear how you’re using your </a:t>
            </a:r>
            <a:r>
              <a:rPr lang="en-US" smtClean="0"/>
              <a:t>new knowledge!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842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Who IS a functional programmer?</a:t>
            </a:r>
          </a:p>
        </p:txBody>
      </p:sp>
    </p:spTree>
    <p:extLst>
      <p:ext uri="{BB962C8B-B14F-4D97-AF65-F5344CB8AC3E}">
        <p14:creationId xmlns:p14="http://schemas.microsoft.com/office/powerpoint/2010/main" val="112426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Who has wanted to learn but never had time or good resources?</a:t>
            </a:r>
          </a:p>
        </p:txBody>
      </p:sp>
    </p:spTree>
    <p:extLst>
      <p:ext uri="{BB962C8B-B14F-4D97-AF65-F5344CB8AC3E}">
        <p14:creationId xmlns:p14="http://schemas.microsoft.com/office/powerpoint/2010/main" val="2638248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25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dirty="0"/>
              <a:t>Functional Programming Concepts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Examples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Why Use Functional Programming?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Brief Glance at Functional Programming </a:t>
            </a:r>
            <a:r>
              <a:rPr lang="en-US" dirty="0"/>
              <a:t>Languages</a:t>
            </a:r>
          </a:p>
        </p:txBody>
      </p:sp>
    </p:spTree>
    <p:extLst>
      <p:ext uri="{BB962C8B-B14F-4D97-AF65-F5344CB8AC3E}">
        <p14:creationId xmlns:p14="http://schemas.microsoft.com/office/powerpoint/2010/main" val="36937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981</TotalTime>
  <Words>1174</Words>
  <Application>Microsoft Office PowerPoint</Application>
  <PresentationFormat>Widescreen</PresentationFormat>
  <Paragraphs>339</Paragraphs>
  <Slides>69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5" baseType="lpstr">
      <vt:lpstr>Calibri Light</vt:lpstr>
      <vt:lpstr>Arial</vt:lpstr>
      <vt:lpstr>Consolas</vt:lpstr>
      <vt:lpstr>Calibri</vt:lpstr>
      <vt:lpstr>Fira Sans</vt:lpstr>
      <vt:lpstr>Metropolitan</vt:lpstr>
      <vt:lpstr>A Primer on Functional Programming</vt:lpstr>
      <vt:lpstr>PowerPoint Presentation</vt:lpstr>
      <vt:lpstr>A Primer on Functional Programming</vt:lpstr>
      <vt:lpstr>Monads</vt:lpstr>
      <vt:lpstr>Poll</vt:lpstr>
      <vt:lpstr>Poll</vt:lpstr>
      <vt:lpstr>Poll</vt:lpstr>
      <vt:lpstr>Poll</vt:lpstr>
      <vt:lpstr>Intro</vt:lpstr>
      <vt:lpstr>Background</vt:lpstr>
      <vt:lpstr>Background</vt:lpstr>
      <vt:lpstr>Concepts – Pure Functions</vt:lpstr>
      <vt:lpstr>Concepts – Pure Functions</vt:lpstr>
      <vt:lpstr>Concepts – Pure Functions</vt:lpstr>
      <vt:lpstr>Concepts – Pure Functions</vt:lpstr>
      <vt:lpstr>Concepts – Pure Functions</vt:lpstr>
      <vt:lpstr>Concepts – Pure Functions</vt:lpstr>
      <vt:lpstr>Concepts – Pure Functions</vt:lpstr>
      <vt:lpstr>Concepts – Pure Functions</vt:lpstr>
      <vt:lpstr>Concepts – Pure Functions</vt:lpstr>
      <vt:lpstr>Concepts – Pure Functions</vt:lpstr>
      <vt:lpstr>Concepts - Referential Transparency</vt:lpstr>
      <vt:lpstr>Concepts - Referential Transparency</vt:lpstr>
      <vt:lpstr>Concepts - Referential Transparency</vt:lpstr>
      <vt:lpstr>Concepts - Referential Transparency</vt:lpstr>
      <vt:lpstr>Concepts - Referential Transparency</vt:lpstr>
      <vt:lpstr>Concepts - Referential Transparency</vt:lpstr>
      <vt:lpstr>Concepts - Referential Transparency</vt:lpstr>
      <vt:lpstr>Concepts - Lambda functions</vt:lpstr>
      <vt:lpstr>Concepts - Lambda functions</vt:lpstr>
      <vt:lpstr>Concepts - Lambda functions</vt:lpstr>
      <vt:lpstr>Concepts - Lambda functions</vt:lpstr>
      <vt:lpstr>Concepts - Lambda functions</vt:lpstr>
      <vt:lpstr>PowerPoint Presentation</vt:lpstr>
      <vt:lpstr>Concepts - Lambda functions</vt:lpstr>
      <vt:lpstr>Concepts – Map/Filter/Reduce</vt:lpstr>
      <vt:lpstr>Concepts – Map/Filter/Reduce</vt:lpstr>
      <vt:lpstr>Concepts – Map/Filter/Reduce</vt:lpstr>
      <vt:lpstr>Concepts – Map/Filter/Reduce</vt:lpstr>
      <vt:lpstr>Concepts – Map/Filter/Reduce</vt:lpstr>
      <vt:lpstr>Concepts – Map/Filter/Reduce</vt:lpstr>
      <vt:lpstr>Concepts – Map/Filter/Reduce</vt:lpstr>
      <vt:lpstr>PowerPoint Presentation</vt:lpstr>
      <vt:lpstr>Concepts – Map/Filter/Reduce</vt:lpstr>
      <vt:lpstr>Concepts - Extra</vt:lpstr>
      <vt:lpstr>Why Use Functional Languages?</vt:lpstr>
      <vt:lpstr>Why Use Functional Languages?</vt:lpstr>
      <vt:lpstr>Why Use Functional Languages?</vt:lpstr>
      <vt:lpstr>Why Use Functional Languages?</vt:lpstr>
      <vt:lpstr>Why Use Functional Languages?</vt:lpstr>
      <vt:lpstr>Why Use Functional Languages?</vt:lpstr>
      <vt:lpstr>Why Use Functional Languages?</vt:lpstr>
      <vt:lpstr>Why Use Functional Languages?</vt:lpstr>
      <vt:lpstr>Activity 1</vt:lpstr>
      <vt:lpstr>Activity 2</vt:lpstr>
      <vt:lpstr>Example of Functional Thinking</vt:lpstr>
      <vt:lpstr>Example of Functional Thinking</vt:lpstr>
      <vt:lpstr>PowerPoint Presentation</vt:lpstr>
      <vt:lpstr>PowerPoint Presentation</vt:lpstr>
      <vt:lpstr>List of Functional Languages (Pure)</vt:lpstr>
      <vt:lpstr>List of Functional Languages (Not Pure)</vt:lpstr>
      <vt:lpstr>Languages - Elm</vt:lpstr>
      <vt:lpstr>Languages - Haskell</vt:lpstr>
      <vt:lpstr>Languages - LISP</vt:lpstr>
      <vt:lpstr>Languages - Clojure</vt:lpstr>
      <vt:lpstr>Languages – F#</vt:lpstr>
      <vt:lpstr>Languages – Scala</vt:lpstr>
      <vt:lpstr>Conclusion</vt:lpstr>
      <vt:lpstr>Thank You!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Primer on Functional Programming</dc:title>
  <dc:creator>Sarah W</dc:creator>
  <cp:lastModifiedBy>Sarah W</cp:lastModifiedBy>
  <cp:revision>63</cp:revision>
  <dcterms:created xsi:type="dcterms:W3CDTF">2016-05-21T14:20:53Z</dcterms:created>
  <dcterms:modified xsi:type="dcterms:W3CDTF">2016-10-27T07:36:04Z</dcterms:modified>
</cp:coreProperties>
</file>

<file path=docProps/thumbnail.jpeg>
</file>